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79" r:id="rId3"/>
    <p:sldId id="280" r:id="rId4"/>
    <p:sldId id="282" r:id="rId5"/>
    <p:sldId id="283" r:id="rId6"/>
    <p:sldId id="290" r:id="rId7"/>
    <p:sldId id="278" r:id="rId8"/>
    <p:sldId id="281" r:id="rId9"/>
    <p:sldId id="284" r:id="rId10"/>
    <p:sldId id="285" r:id="rId11"/>
    <p:sldId id="286" r:id="rId12"/>
    <p:sldId id="289" r:id="rId13"/>
    <p:sldId id="287" r:id="rId14"/>
    <p:sldId id="288" r:id="rId15"/>
    <p:sldId id="268" r:id="rId16"/>
  </p:sldIdLst>
  <p:sldSz cx="9144000" cy="6858000" type="screen4x3"/>
  <p:notesSz cx="6881813" cy="100155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7313" y="0"/>
            <a:ext cx="2982912" cy="500063"/>
          </a:xfrm>
          <a:prstGeom prst="rect">
            <a:avLst/>
          </a:prstGeom>
        </p:spPr>
        <p:txBody>
          <a:bodyPr vert="horz" lIns="91440" tIns="45720" rIns="91440" bIns="45720" rtlCol="0"/>
          <a:lstStyle>
            <a:lvl1pPr algn="r">
              <a:defRPr sz="1200"/>
            </a:lvl1pPr>
          </a:lstStyle>
          <a:p>
            <a:fld id="{A74FD00B-425A-40B6-AAD0-87FF33DEBA37}" type="datetimeFigureOut">
              <a:rPr lang="en-GB" smtClean="0"/>
              <a:pPr/>
              <a:t>30/10/2016</a:t>
            </a:fld>
            <a:endParaRPr lang="en-GB"/>
          </a:p>
        </p:txBody>
      </p:sp>
      <p:sp>
        <p:nvSpPr>
          <p:cNvPr id="4" name="Footer Placeholder 3"/>
          <p:cNvSpPr>
            <a:spLocks noGrp="1"/>
          </p:cNvSpPr>
          <p:nvPr>
            <p:ph type="ftr" sz="quarter" idx="2"/>
          </p:nvPr>
        </p:nvSpPr>
        <p:spPr>
          <a:xfrm>
            <a:off x="0" y="9512300"/>
            <a:ext cx="2982913"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7313" y="9512300"/>
            <a:ext cx="2982912" cy="501650"/>
          </a:xfrm>
          <a:prstGeom prst="rect">
            <a:avLst/>
          </a:prstGeom>
        </p:spPr>
        <p:txBody>
          <a:bodyPr vert="horz" lIns="91440" tIns="45720" rIns="91440" bIns="45720" rtlCol="0" anchor="b"/>
          <a:lstStyle>
            <a:lvl1pPr algn="r">
              <a:defRPr sz="1200"/>
            </a:lvl1pPr>
          </a:lstStyle>
          <a:p>
            <a:fld id="{D7854A24-C954-45B9-BB42-9B522A12D9D8}" type="slidenum">
              <a:rPr lang="en-GB" smtClean="0"/>
              <a:pPr/>
              <a:t>‹#›</a:t>
            </a:fld>
            <a:endParaRPr lang="en-GB"/>
          </a:p>
        </p:txBody>
      </p:sp>
    </p:spTree>
    <p:extLst>
      <p:ext uri="{BB962C8B-B14F-4D97-AF65-F5344CB8AC3E}">
        <p14:creationId xmlns:p14="http://schemas.microsoft.com/office/powerpoint/2010/main" val="1550563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777"/>
          </a:xfrm>
          <a:prstGeom prst="rect">
            <a:avLst/>
          </a:prstGeom>
        </p:spPr>
        <p:txBody>
          <a:bodyPr vert="horz" lIns="96551" tIns="48276" rIns="96551" bIns="48276" rtlCol="0"/>
          <a:lstStyle>
            <a:lvl1pPr algn="l">
              <a:defRPr sz="1300"/>
            </a:lvl1pPr>
          </a:lstStyle>
          <a:p>
            <a:endParaRPr lang="en-GB"/>
          </a:p>
        </p:txBody>
      </p:sp>
      <p:sp>
        <p:nvSpPr>
          <p:cNvPr id="3" name="Date Placeholder 2"/>
          <p:cNvSpPr>
            <a:spLocks noGrp="1"/>
          </p:cNvSpPr>
          <p:nvPr>
            <p:ph type="dt" idx="1"/>
          </p:nvPr>
        </p:nvSpPr>
        <p:spPr>
          <a:xfrm>
            <a:off x="3898102" y="0"/>
            <a:ext cx="2982119" cy="500777"/>
          </a:xfrm>
          <a:prstGeom prst="rect">
            <a:avLst/>
          </a:prstGeom>
        </p:spPr>
        <p:txBody>
          <a:bodyPr vert="horz" lIns="96551" tIns="48276" rIns="96551" bIns="48276" rtlCol="0"/>
          <a:lstStyle>
            <a:lvl1pPr algn="r">
              <a:defRPr sz="1300"/>
            </a:lvl1pPr>
          </a:lstStyle>
          <a:p>
            <a:fld id="{537241E2-52A4-4865-A94D-EF6C62D4A53A}" type="datetimeFigureOut">
              <a:rPr lang="en-GB" smtClean="0"/>
              <a:pPr/>
              <a:t>30/10/2016</a:t>
            </a:fld>
            <a:endParaRPr lang="en-GB"/>
          </a:p>
        </p:txBody>
      </p:sp>
      <p:sp>
        <p:nvSpPr>
          <p:cNvPr id="4" name="Slide Image Placeholder 3"/>
          <p:cNvSpPr>
            <a:spLocks noGrp="1" noRot="1" noChangeAspect="1"/>
          </p:cNvSpPr>
          <p:nvPr>
            <p:ph type="sldImg" idx="2"/>
          </p:nvPr>
        </p:nvSpPr>
        <p:spPr>
          <a:xfrm>
            <a:off x="938213" y="750888"/>
            <a:ext cx="5006975" cy="3756025"/>
          </a:xfrm>
          <a:prstGeom prst="rect">
            <a:avLst/>
          </a:prstGeom>
          <a:noFill/>
          <a:ln w="12700">
            <a:solidFill>
              <a:prstClr val="black"/>
            </a:solidFill>
          </a:ln>
        </p:spPr>
        <p:txBody>
          <a:bodyPr vert="horz" lIns="96551" tIns="48276" rIns="96551" bIns="48276" rtlCol="0" anchor="ctr"/>
          <a:lstStyle/>
          <a:p>
            <a:endParaRPr lang="en-GB"/>
          </a:p>
        </p:txBody>
      </p:sp>
      <p:sp>
        <p:nvSpPr>
          <p:cNvPr id="5" name="Notes Placeholder 4"/>
          <p:cNvSpPr>
            <a:spLocks noGrp="1"/>
          </p:cNvSpPr>
          <p:nvPr>
            <p:ph type="body" sz="quarter" idx="3"/>
          </p:nvPr>
        </p:nvSpPr>
        <p:spPr>
          <a:xfrm>
            <a:off x="688182" y="4757381"/>
            <a:ext cx="5505450" cy="4506992"/>
          </a:xfrm>
          <a:prstGeom prst="rect">
            <a:avLst/>
          </a:prstGeom>
        </p:spPr>
        <p:txBody>
          <a:bodyPr vert="horz" lIns="96551" tIns="48276" rIns="96551" bIns="482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3023"/>
            <a:ext cx="2982119" cy="500777"/>
          </a:xfrm>
          <a:prstGeom prst="rect">
            <a:avLst/>
          </a:prstGeom>
        </p:spPr>
        <p:txBody>
          <a:bodyPr vert="horz" lIns="96551" tIns="48276" rIns="96551" bIns="48276" rtlCol="0" anchor="b"/>
          <a:lstStyle>
            <a:lvl1pPr algn="l">
              <a:defRPr sz="1300"/>
            </a:lvl1pPr>
          </a:lstStyle>
          <a:p>
            <a:endParaRPr lang="en-GB"/>
          </a:p>
        </p:txBody>
      </p:sp>
      <p:sp>
        <p:nvSpPr>
          <p:cNvPr id="7" name="Slide Number Placeholder 6"/>
          <p:cNvSpPr>
            <a:spLocks noGrp="1"/>
          </p:cNvSpPr>
          <p:nvPr>
            <p:ph type="sldNum" sz="quarter" idx="5"/>
          </p:nvPr>
        </p:nvSpPr>
        <p:spPr>
          <a:xfrm>
            <a:off x="3898102" y="9513023"/>
            <a:ext cx="2982119" cy="500777"/>
          </a:xfrm>
          <a:prstGeom prst="rect">
            <a:avLst/>
          </a:prstGeom>
        </p:spPr>
        <p:txBody>
          <a:bodyPr vert="horz" lIns="96551" tIns="48276" rIns="96551" bIns="48276" rtlCol="0" anchor="b"/>
          <a:lstStyle>
            <a:lvl1pPr algn="r">
              <a:defRPr sz="1300"/>
            </a:lvl1pPr>
          </a:lstStyle>
          <a:p>
            <a:fld id="{67F22EBD-426B-44D4-9798-4AF103E04D99}" type="slidenum">
              <a:rPr lang="en-GB" smtClean="0"/>
              <a:pPr/>
              <a:t>‹#›</a:t>
            </a:fld>
            <a:endParaRPr lang="en-GB"/>
          </a:p>
        </p:txBody>
      </p:sp>
    </p:spTree>
    <p:extLst>
      <p:ext uri="{BB962C8B-B14F-4D97-AF65-F5344CB8AC3E}">
        <p14:creationId xmlns:p14="http://schemas.microsoft.com/office/powerpoint/2010/main" val="321799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65CAC796-34EE-4EA1-81DB-BAD4B3D0AF6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AC796-34EE-4EA1-81DB-BAD4B3D0AF6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AC796-34EE-4EA1-81DB-BAD4B3D0AF6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AC796-34EE-4EA1-81DB-BAD4B3D0AF68}" type="slidenum">
              <a:rPr lang="en-GB" smtClean="0"/>
              <a:pPr/>
              <a:t>‹#›</a:t>
            </a:fld>
            <a:endParaRPr lang="en-GB"/>
          </a:p>
        </p:txBody>
      </p:sp>
      <p:pic>
        <p:nvPicPr>
          <p:cNvPr id="7" name="Picture 6"/>
          <p:cNvPicPr/>
          <p:nvPr userDrawn="1"/>
        </p:nvPicPr>
        <p:blipFill>
          <a:blip r:embed="rId2" cstate="print"/>
          <a:srcRect/>
          <a:stretch>
            <a:fillRect/>
          </a:stretch>
        </p:blipFill>
        <p:spPr bwMode="auto">
          <a:xfrm>
            <a:off x="7884368" y="5949280"/>
            <a:ext cx="825624" cy="736914"/>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AC796-34EE-4EA1-81DB-BAD4B3D0AF6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CAC796-34EE-4EA1-81DB-BAD4B3D0AF6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CAC796-34EE-4EA1-81DB-BAD4B3D0AF6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CAC796-34EE-4EA1-81DB-BAD4B3D0AF6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CAC796-34EE-4EA1-81DB-BAD4B3D0AF6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CAC796-34EE-4EA1-81DB-BAD4B3D0AF6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C565EA-D770-4720-81F3-A03A62DBBF5F}" type="datetimeFigureOut">
              <a:rPr lang="en-GB" smtClean="0"/>
              <a:pPr/>
              <a:t>30/10/2016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65CAC796-34EE-4EA1-81DB-BAD4B3D0AF6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C565EA-D770-4720-81F3-A03A62DBBF5F}" type="datetimeFigureOut">
              <a:rPr lang="en-GB" smtClean="0"/>
              <a:pPr/>
              <a:t>30/10/2016</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CAC796-34EE-4EA1-81DB-BAD4B3D0AF6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4680520"/>
          </a:xfrm>
        </p:spPr>
        <p:txBody>
          <a:bodyPr>
            <a:normAutofit fontScale="90000"/>
          </a:bodyPr>
          <a:lstStyle/>
          <a:p>
            <a:pPr algn="ctr"/>
            <a:r>
              <a:rPr lang="el-GR" dirty="0" smtClean="0"/>
              <a:t/>
            </a:r>
            <a:br>
              <a:rPr lang="el-GR" dirty="0" smtClean="0"/>
            </a:br>
            <a:r>
              <a:rPr lang="el-GR" dirty="0"/>
              <a:t/>
            </a:r>
            <a:br>
              <a:rPr lang="el-GR" dirty="0"/>
            </a:br>
            <a:r>
              <a:rPr lang="el-GR" dirty="0" smtClean="0"/>
              <a:t/>
            </a:r>
            <a:br>
              <a:rPr lang="el-GR" dirty="0" smtClean="0"/>
            </a:br>
            <a:r>
              <a:rPr lang="el-GR" dirty="0" smtClean="0"/>
              <a:t/>
            </a:r>
            <a:br>
              <a:rPr lang="el-GR" dirty="0" smtClean="0"/>
            </a:br>
            <a:r>
              <a:rPr lang="el-GR" dirty="0" smtClean="0"/>
              <a:t/>
            </a:r>
            <a:br>
              <a:rPr lang="el-GR" dirty="0" smtClean="0"/>
            </a:br>
            <a:r>
              <a:rPr lang="el-GR" dirty="0"/>
              <a:t/>
            </a:r>
            <a:br>
              <a:rPr lang="el-GR" dirty="0"/>
            </a:br>
            <a:r>
              <a:rPr lang="el-GR" dirty="0"/>
              <a:t/>
            </a:r>
            <a:br>
              <a:rPr lang="el-GR" dirty="0"/>
            </a:br>
            <a:r>
              <a:rPr lang="el-GR" sz="4400" b="1" dirty="0" smtClean="0">
                <a:solidFill>
                  <a:schemeClr val="tx2">
                    <a:lumMod val="60000"/>
                    <a:lumOff val="40000"/>
                  </a:schemeClr>
                </a:solidFill>
                <a:latin typeface="Arial Black" pitchFamily="34" charset="0"/>
                <a:cs typeface="Aharoni" pitchFamily="2" charset="-79"/>
              </a:rPr>
              <a:t>ΕΡΕΥΝΑ ΤΟΥΡΙΣΜΟΥ 20</a:t>
            </a:r>
            <a:r>
              <a:rPr lang="en-GB" sz="4400" b="1" dirty="0" smtClean="0">
                <a:solidFill>
                  <a:schemeClr val="tx2">
                    <a:lumMod val="60000"/>
                    <a:lumOff val="40000"/>
                  </a:schemeClr>
                </a:solidFill>
                <a:latin typeface="Arial Black" pitchFamily="34" charset="0"/>
                <a:cs typeface="Aharoni" pitchFamily="2" charset="-79"/>
              </a:rPr>
              <a:t>12</a:t>
            </a:r>
            <a:endParaRPr lang="en-GB" b="1" dirty="0">
              <a:solidFill>
                <a:schemeClr val="tx2">
                  <a:lumMod val="60000"/>
                  <a:lumOff val="40000"/>
                </a:schemeClr>
              </a:solidFill>
              <a:latin typeface="Arial Black" pitchFamily="34" charset="0"/>
              <a:cs typeface="Aharoni" pitchFamily="2" charset="-79"/>
            </a:endParaRPr>
          </a:p>
        </p:txBody>
      </p:sp>
      <p:sp>
        <p:nvSpPr>
          <p:cNvPr id="3" name="Subtitle 2"/>
          <p:cNvSpPr>
            <a:spLocks noGrp="1"/>
          </p:cNvSpPr>
          <p:nvPr>
            <p:ph type="subTitle" idx="1"/>
          </p:nvPr>
        </p:nvSpPr>
        <p:spPr>
          <a:xfrm>
            <a:off x="1331640" y="5517232"/>
            <a:ext cx="6400800" cy="744488"/>
          </a:xfrm>
        </p:spPr>
        <p:txBody>
          <a:bodyPr>
            <a:normAutofit/>
          </a:bodyPr>
          <a:lstStyle/>
          <a:p>
            <a:endParaRPr lang="el-GR" dirty="0" smtClean="0"/>
          </a:p>
          <a:p>
            <a:endParaRPr lang="el-GR" dirty="0" smtClean="0"/>
          </a:p>
        </p:txBody>
      </p:sp>
      <p:pic>
        <p:nvPicPr>
          <p:cNvPr id="4" name="Picture 3"/>
          <p:cNvPicPr/>
          <p:nvPr/>
        </p:nvPicPr>
        <p:blipFill>
          <a:blip r:embed="rId2" cstate="print"/>
          <a:srcRect/>
          <a:stretch>
            <a:fillRect/>
          </a:stretch>
        </p:blipFill>
        <p:spPr bwMode="auto">
          <a:xfrm>
            <a:off x="2915816" y="1052736"/>
            <a:ext cx="3240360" cy="2952328"/>
          </a:xfrm>
          <a:prstGeom prst="rect">
            <a:avLst/>
          </a:prstGeom>
          <a:ln w="228600" cap="sq" cmpd="thickThin">
            <a:solidFill>
              <a:schemeClr val="tx2">
                <a:lumMod val="60000"/>
                <a:lumOff val="40000"/>
              </a:schemeClr>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Βαθμός ικανοποίησης</a:t>
            </a:r>
            <a:endParaRPr lang="en-GB" dirty="0"/>
          </a:p>
        </p:txBody>
      </p:sp>
      <p:sp>
        <p:nvSpPr>
          <p:cNvPr id="3" name="Content Placeholder 2"/>
          <p:cNvSpPr>
            <a:spLocks noGrp="1"/>
          </p:cNvSpPr>
          <p:nvPr>
            <p:ph idx="1"/>
          </p:nvPr>
        </p:nvSpPr>
        <p:spPr/>
        <p:txBody>
          <a:bodyPr>
            <a:normAutofit fontScale="77500" lnSpcReduction="20000"/>
          </a:bodyPr>
          <a:lstStyle/>
          <a:p>
            <a:r>
              <a:rPr lang="el-GR" b="1" u="sng" dirty="0" smtClean="0"/>
              <a:t>Ικανοποίηση από ποιότητα και κόστος</a:t>
            </a:r>
            <a:endParaRPr lang="en-GB" dirty="0" smtClean="0"/>
          </a:p>
          <a:p>
            <a:pPr>
              <a:buNone/>
            </a:pPr>
            <a:r>
              <a:rPr lang="el-GR" dirty="0" smtClean="0"/>
              <a:t>	Γενικά, το κόστος θεωρείται ότι είναι λιγότερο ικανοποιητικό από άλλες πτυχές των υπηρεσιών:</a:t>
            </a:r>
            <a:endParaRPr lang="en-GB" dirty="0" smtClean="0"/>
          </a:p>
          <a:p>
            <a:pPr lvl="1"/>
            <a:r>
              <a:rPr lang="el-GR" b="1" dirty="0" smtClean="0"/>
              <a:t>Ταξίδι</a:t>
            </a:r>
            <a:r>
              <a:rPr lang="el-GR" dirty="0" smtClean="0"/>
              <a:t>: η διάρκεια και η άνεση θεωρούνται «ικανοποιητικές» από το 60%, αλλά το κόστος μόνο από το 32% (24% από έλληνες)</a:t>
            </a:r>
            <a:endParaRPr lang="en-GB" dirty="0" smtClean="0"/>
          </a:p>
          <a:p>
            <a:pPr lvl="1"/>
            <a:r>
              <a:rPr lang="el-GR" b="1" dirty="0" smtClean="0"/>
              <a:t>Κατάλυμα</a:t>
            </a:r>
            <a:r>
              <a:rPr lang="el-GR" dirty="0" smtClean="0"/>
              <a:t>: ο χώρος/εξοπλισμός θεωρείται "ικανοποιητικός" από το 81%, η εξυπηρέτηση/καθαριότητα από το 92%, το κόστος από το 70%.</a:t>
            </a:r>
            <a:endParaRPr lang="en-GB" dirty="0" smtClean="0"/>
          </a:p>
          <a:p>
            <a:pPr lvl="1"/>
            <a:r>
              <a:rPr lang="el-GR" b="1" dirty="0" smtClean="0"/>
              <a:t>Φαγητό και ποτά</a:t>
            </a:r>
            <a:r>
              <a:rPr lang="el-GR" dirty="0" smtClean="0"/>
              <a:t>: ποιότητα/επιλογή/τοπικές σπεσιαλιτέ θεωρούνται «ικανοποιητικά» από το 71%, το κόστος μόνο από 38% (24% ελλήνων)</a:t>
            </a:r>
            <a:endParaRPr lang="en-GB" dirty="0" smtClean="0"/>
          </a:p>
          <a:p>
            <a:r>
              <a:rPr lang="el-GR" b="1" u="sng" dirty="0" smtClean="0"/>
              <a:t>Συνολική ικανοποίηση</a:t>
            </a:r>
            <a:endParaRPr lang="en-GB" dirty="0" smtClean="0"/>
          </a:p>
          <a:p>
            <a:pPr lvl="1"/>
            <a:r>
              <a:rPr lang="el-GR" dirty="0" smtClean="0"/>
              <a:t>Το </a:t>
            </a:r>
            <a:r>
              <a:rPr lang="el-GR" b="1" dirty="0" smtClean="0"/>
              <a:t>100%</a:t>
            </a:r>
            <a:r>
              <a:rPr lang="el-GR" dirty="0" smtClean="0"/>
              <a:t> (!!!) δήλωσαν </a:t>
            </a:r>
            <a:r>
              <a:rPr lang="el-GR" b="1" dirty="0" smtClean="0"/>
              <a:t>«συνολικά ικανοποιημένοι»</a:t>
            </a:r>
            <a:r>
              <a:rPr lang="el-GR" dirty="0" smtClean="0"/>
              <a:t> από την επίσκεψή τους στην Πάρο.</a:t>
            </a:r>
            <a:endParaRPr lang="en-GB" dirty="0" smtClean="0"/>
          </a:p>
          <a:p>
            <a:pPr lvl="1"/>
            <a:r>
              <a:rPr lang="el-GR" dirty="0" smtClean="0"/>
              <a:t>Το </a:t>
            </a:r>
            <a:r>
              <a:rPr lang="el-GR" b="1" dirty="0" smtClean="0"/>
              <a:t>92%</a:t>
            </a:r>
            <a:r>
              <a:rPr lang="el-GR" dirty="0" smtClean="0"/>
              <a:t> ότι είναι </a:t>
            </a:r>
            <a:r>
              <a:rPr lang="el-GR" b="1" dirty="0" smtClean="0"/>
              <a:t>πολύ πιθανό να ξανάρθουν στην Πάρο για καλοκαιρινές διακοπές</a:t>
            </a:r>
            <a:r>
              <a:rPr lang="el-GR" dirty="0" smtClean="0"/>
              <a:t> ή να συστήσουν την Πάρο σε φίλους τους. </a:t>
            </a:r>
          </a:p>
          <a:p>
            <a:pPr lvl="1"/>
            <a:r>
              <a:rPr lang="el-GR" dirty="0" smtClean="0"/>
              <a:t>(Λίστες του τί άρεσε περισσότερο ή λιγότερο...)</a:t>
            </a:r>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Γιατί διάλεξαν την Πάρο</a:t>
            </a:r>
            <a:endParaRPr lang="en-GB" dirty="0"/>
          </a:p>
        </p:txBody>
      </p:sp>
      <p:pic>
        <p:nvPicPr>
          <p:cNvPr id="4" name="Content Placeholder 3" descr="ChartExport_Q11_03.12.2012.png"/>
          <p:cNvPicPr>
            <a:picLocks noGrp="1"/>
          </p:cNvPicPr>
          <p:nvPr>
            <p:ph idx="1"/>
          </p:nvPr>
        </p:nvPicPr>
        <p:blipFill>
          <a:blip r:embed="rId2" cstate="print"/>
          <a:stretch>
            <a:fillRect/>
          </a:stretch>
        </p:blipFill>
        <p:spPr>
          <a:xfrm>
            <a:off x="1645709" y="1935163"/>
            <a:ext cx="5852582" cy="4389437"/>
          </a:xfrm>
          <a:prstGeom prst="rect">
            <a:avLst/>
          </a:prstGeom>
          <a:ln w="1905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Θα έρθουν άνοιξη/φθινόπωρο; </a:t>
            </a:r>
            <a:endParaRPr lang="en-GB" dirty="0"/>
          </a:p>
        </p:txBody>
      </p:sp>
      <p:sp>
        <p:nvSpPr>
          <p:cNvPr id="3" name="Content Placeholder 2"/>
          <p:cNvSpPr>
            <a:spLocks noGrp="1"/>
          </p:cNvSpPr>
          <p:nvPr>
            <p:ph idx="1"/>
          </p:nvPr>
        </p:nvSpPr>
        <p:spPr/>
        <p:txBody>
          <a:bodyPr>
            <a:normAutofit/>
          </a:bodyPr>
          <a:lstStyle/>
          <a:p>
            <a:pPr lvl="1"/>
            <a:endParaRPr lang="el-GR" dirty="0" smtClean="0"/>
          </a:p>
          <a:p>
            <a:pPr lvl="1"/>
            <a:r>
              <a:rPr lang="el-GR" dirty="0" smtClean="0"/>
              <a:t>Το </a:t>
            </a:r>
            <a:r>
              <a:rPr lang="el-GR" b="1" dirty="0" smtClean="0"/>
              <a:t>43%</a:t>
            </a:r>
            <a:r>
              <a:rPr lang="el-GR" dirty="0" smtClean="0"/>
              <a:t> είναι πολύ πιθανό να ξανάρθουν στην Πάρο για διακοπές ή ένα μικρό “</a:t>
            </a:r>
            <a:r>
              <a:rPr lang="en-GB" dirty="0" smtClean="0"/>
              <a:t>break</a:t>
            </a:r>
            <a:r>
              <a:rPr lang="el-GR" dirty="0" smtClean="0"/>
              <a:t>” την άνοιξη ή το φθινόπωρο ή να συστήσουν κάτι τέτοιο σε φίλους τους.</a:t>
            </a:r>
          </a:p>
          <a:p>
            <a:pPr lvl="1"/>
            <a:endParaRPr lang="en-GB" dirty="0" smtClean="0"/>
          </a:p>
          <a:p>
            <a:pPr lvl="1"/>
            <a:r>
              <a:rPr lang="el-GR" b="1" dirty="0" smtClean="0"/>
              <a:t>53%</a:t>
            </a:r>
            <a:r>
              <a:rPr lang="el-GR" dirty="0" smtClean="0"/>
              <a:t> εκείνων που ήταν χωρίς παιδιά </a:t>
            </a:r>
          </a:p>
          <a:p>
            <a:pPr lvl="1"/>
            <a:r>
              <a:rPr lang="el-GR" b="1" dirty="0" smtClean="0"/>
              <a:t>55-60%</a:t>
            </a:r>
            <a:r>
              <a:rPr lang="el-GR" dirty="0" smtClean="0"/>
              <a:t> εκείνων που προέρχονται από τη Γερμανία, το Ηνωμένο Βασίλειο και τη Γαλλία</a:t>
            </a:r>
            <a:endParaRPr lang="en-GB" dirty="0" smtClean="0"/>
          </a:p>
          <a:p>
            <a:pPr lvl="1"/>
            <a:r>
              <a:rPr lang="el-GR" b="1" dirty="0" smtClean="0"/>
              <a:t>80%</a:t>
            </a:r>
            <a:r>
              <a:rPr lang="el-GR" dirty="0" smtClean="0"/>
              <a:t> για όσους επισκέφθηκαν την Πάρο τον Ιούνιο ή τον Σεπτέμβριο</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...και γιά ποιό λόγο;</a:t>
            </a:r>
            <a:endParaRPr lang="en-GB" dirty="0"/>
          </a:p>
        </p:txBody>
      </p:sp>
      <p:pic>
        <p:nvPicPr>
          <p:cNvPr id="4" name="Content Placeholder 3" descr="ChartExport_Q15_03.12.2012.png"/>
          <p:cNvPicPr>
            <a:picLocks noGrp="1"/>
          </p:cNvPicPr>
          <p:nvPr>
            <p:ph idx="1"/>
          </p:nvPr>
        </p:nvPicPr>
        <p:blipFill>
          <a:blip r:embed="rId2" cstate="print"/>
          <a:stretch>
            <a:fillRect/>
          </a:stretch>
        </p:blipFill>
        <p:spPr>
          <a:xfrm>
            <a:off x="1645709" y="1935163"/>
            <a:ext cx="5852582" cy="4389437"/>
          </a:xfrm>
          <a:prstGeom prst="rect">
            <a:avLst/>
          </a:prstGeom>
          <a:ln w="1905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Συμπεράσματα</a:t>
            </a:r>
            <a:endParaRPr lang="en-GB" dirty="0"/>
          </a:p>
        </p:txBody>
      </p:sp>
      <p:sp>
        <p:nvSpPr>
          <p:cNvPr id="3" name="Content Placeholder 2"/>
          <p:cNvSpPr>
            <a:spLocks noGrp="1"/>
          </p:cNvSpPr>
          <p:nvPr>
            <p:ph idx="1"/>
          </p:nvPr>
        </p:nvSpPr>
        <p:spPr/>
        <p:txBody>
          <a:bodyPr>
            <a:normAutofit fontScale="70000" lnSpcReduction="20000"/>
          </a:bodyPr>
          <a:lstStyle/>
          <a:p>
            <a:r>
              <a:rPr lang="el-GR" b="1" dirty="0" smtClean="0"/>
              <a:t>Η ανάπτυξη του τουρισμού του νησιού μπορεί να βασιστεί στους αξιόλογους και με υψηλές απαιτήσεις επισκέπτες</a:t>
            </a:r>
          </a:p>
          <a:p>
            <a:endParaRPr lang="en-GB" dirty="0" smtClean="0"/>
          </a:p>
          <a:p>
            <a:r>
              <a:rPr lang="el-GR" b="1" dirty="0" smtClean="0"/>
              <a:t>Υπάρχουν σημαντικά περιθώρια για την επιμήκυνση της τουριστικής περιόδου</a:t>
            </a:r>
          </a:p>
          <a:p>
            <a:endParaRPr lang="el-GR" b="1" i="1" dirty="0" smtClean="0"/>
          </a:p>
          <a:p>
            <a:r>
              <a:rPr lang="el-GR" b="1" dirty="0" smtClean="0"/>
              <a:t>Τα συμπεράσματα της έρευνας επιβεβαιώνουν τις προσδοκίες των ΦτΠ και του «Πάρος 2020»:</a:t>
            </a:r>
            <a:endParaRPr lang="en-GB" dirty="0" smtClean="0"/>
          </a:p>
          <a:p>
            <a:pPr lvl="1"/>
            <a:r>
              <a:rPr lang="el-GR" dirty="0" smtClean="0"/>
              <a:t>οι κύριες πηγές εισοδήματος της Πάρου είναι οι τουρίστες, οι ιδιοκτήτες δεύτερης κατοικίας (ημι-μόνιμοι κάτοικοι) και οι παροχές (συντάξεις, επιδόματα πρόνοιας, κλπ).</a:t>
            </a:r>
            <a:endParaRPr lang="en-GB" dirty="0" smtClean="0"/>
          </a:p>
          <a:p>
            <a:pPr lvl="1"/>
            <a:r>
              <a:rPr lang="el-GR" dirty="0" smtClean="0"/>
              <a:t>είναι εφικτό να αυξηθούν σημαντικά τα έσοδα από τις δύο πρώτες πηγές χωρίς να αυξηθεί ο αριθμός των επισκεπτών ή η συνέχιση των πριν-από-την-κρίση τάσεων οικιστικής ανάπτυξης, με τις συνακόλουθες πιέσεις στο περιβάλλον και τις υποδομές του νησιού (κυκλοφοριακό, σκουπίδια, έλλειψη νερού, κλπ) που τελικά οδηγούν σε μη αναστρέψιμη καταστροφή του χαρακτήρα του νησιού, που είναι και το κύριο τουριστικό πλεονέκτημα της Πάρου.</a:t>
            </a:r>
            <a:endParaRPr lang="en-GB" dirty="0" smtClean="0"/>
          </a:p>
          <a:p>
            <a:endParaRPr lang="en-GB" dirty="0" smtClean="0"/>
          </a:p>
          <a:p>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lgn="ctr">
              <a:buNone/>
            </a:pPr>
            <a:endParaRPr lang="en-GB" b="1" dirty="0" smtClean="0"/>
          </a:p>
          <a:p>
            <a:pPr algn="ctr">
              <a:buNone/>
            </a:pPr>
            <a:r>
              <a:rPr lang="el-GR" b="1" dirty="0" smtClean="0">
                <a:solidFill>
                  <a:schemeClr val="tx2"/>
                </a:solidFill>
                <a:latin typeface="Arial Black" pitchFamily="34" charset="0"/>
              </a:rPr>
              <a:t>Χάρης Μαρτίνος</a:t>
            </a:r>
            <a:endParaRPr lang="en-GB" b="1" dirty="0" smtClean="0">
              <a:solidFill>
                <a:schemeClr val="tx2"/>
              </a:solidFill>
              <a:latin typeface="Arial Black" pitchFamily="34" charset="0"/>
            </a:endParaRPr>
          </a:p>
          <a:p>
            <a:pPr algn="ctr">
              <a:buNone/>
            </a:pPr>
            <a:r>
              <a:rPr lang="en-GB" dirty="0" err="1" smtClean="0"/>
              <a:t>haris</a:t>
            </a:r>
            <a:r>
              <a:rPr lang="el-GR" dirty="0" smtClean="0"/>
              <a:t>_</a:t>
            </a:r>
            <a:r>
              <a:rPr lang="en-GB" dirty="0" smtClean="0"/>
              <a:t>martinos@hotmail.com</a:t>
            </a:r>
            <a:endParaRPr lang="el-GR" dirty="0" smtClean="0"/>
          </a:p>
          <a:p>
            <a:pPr algn="ctr">
              <a:buNone/>
            </a:pPr>
            <a:endParaRPr lang="el-GR" dirty="0" smtClean="0"/>
          </a:p>
          <a:p>
            <a:pPr algn="ctr">
              <a:buNone/>
            </a:pPr>
            <a:endParaRPr lang="en-GB" b="1" dirty="0" smtClean="0"/>
          </a:p>
          <a:p>
            <a:pPr algn="ctr">
              <a:buNone/>
            </a:pPr>
            <a:r>
              <a:rPr lang="el-GR" b="1" dirty="0" smtClean="0">
                <a:solidFill>
                  <a:schemeClr val="tx2"/>
                </a:solidFill>
                <a:latin typeface="Arial Black" pitchFamily="34" charset="0"/>
              </a:rPr>
              <a:t>ΦΙΛΟΙ ΤΗΣ ΠΑΡΟΥ</a:t>
            </a:r>
          </a:p>
          <a:p>
            <a:pPr algn="ctr">
              <a:buNone/>
            </a:pPr>
            <a:r>
              <a:rPr lang="en-GB" dirty="0" smtClean="0"/>
              <a:t>www.friendsofparos.com</a:t>
            </a:r>
            <a:endParaRPr lang="en-GB" dirty="0"/>
          </a:p>
        </p:txBody>
      </p:sp>
      <p:cxnSp>
        <p:nvCxnSpPr>
          <p:cNvPr id="5" name="Straight Connector 4"/>
          <p:cNvCxnSpPr/>
          <p:nvPr/>
        </p:nvCxnSpPr>
        <p:spPr>
          <a:xfrm>
            <a:off x="4139952" y="3861048"/>
            <a:ext cx="93610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Εισαγωγή</a:t>
            </a:r>
            <a:endParaRPr lang="en-GB" dirty="0"/>
          </a:p>
        </p:txBody>
      </p:sp>
      <p:sp>
        <p:nvSpPr>
          <p:cNvPr id="3" name="Content Placeholder 2"/>
          <p:cNvSpPr>
            <a:spLocks noGrp="1"/>
          </p:cNvSpPr>
          <p:nvPr>
            <p:ph idx="1"/>
          </p:nvPr>
        </p:nvSpPr>
        <p:spPr/>
        <p:txBody>
          <a:bodyPr>
            <a:normAutofit/>
          </a:bodyPr>
          <a:lstStyle/>
          <a:p>
            <a:pPr lvl="1">
              <a:buNone/>
            </a:pPr>
            <a:r>
              <a:rPr lang="el-GR" dirty="0" smtClean="0"/>
              <a:t>	</a:t>
            </a:r>
            <a:r>
              <a:rPr lang="el-GR" b="1" dirty="0" smtClean="0"/>
              <a:t>Στόχος: </a:t>
            </a:r>
            <a:r>
              <a:rPr lang="el-GR" i="1" dirty="0" smtClean="0"/>
              <a:t>Συμβολή στην ανάπτυξη του ποιοτικού τουρισμού και στην επιμήκυνση της τουριστικής περιόδου</a:t>
            </a:r>
          </a:p>
          <a:p>
            <a:pPr lvl="1"/>
            <a:endParaRPr lang="el-GR" i="1" dirty="0" smtClean="0"/>
          </a:p>
          <a:p>
            <a:pPr lvl="1"/>
            <a:r>
              <a:rPr lang="el-GR" dirty="0" smtClean="0"/>
              <a:t>Ιούνιο- Σεπτέμβριο 2012</a:t>
            </a:r>
          </a:p>
          <a:p>
            <a:pPr lvl="1"/>
            <a:r>
              <a:rPr lang="el-GR" dirty="0" smtClean="0"/>
              <a:t>Σε συνεργασία με ξενοδοχεία και μονάδες ΕΔ</a:t>
            </a:r>
          </a:p>
          <a:p>
            <a:pPr lvl="1"/>
            <a:r>
              <a:rPr lang="el-GR" dirty="0" smtClean="0"/>
              <a:t>Μέσω διαδικτύου </a:t>
            </a:r>
            <a:r>
              <a:rPr lang="en-GB" dirty="0" smtClean="0"/>
              <a:t>(</a:t>
            </a:r>
            <a:r>
              <a:rPr lang="en-GB" dirty="0" err="1" smtClean="0"/>
              <a:t>SurveyMonkey</a:t>
            </a:r>
            <a:r>
              <a:rPr lang="en-GB" dirty="0" smtClean="0"/>
              <a:t>)</a:t>
            </a:r>
            <a:endParaRPr lang="el-GR" dirty="0" smtClean="0"/>
          </a:p>
          <a:p>
            <a:pPr lvl="1"/>
            <a:r>
              <a:rPr lang="el-GR" dirty="0" smtClean="0"/>
              <a:t>135 ερωτηματολόγια</a:t>
            </a:r>
          </a:p>
          <a:p>
            <a:pPr lvl="1"/>
            <a:r>
              <a:rPr lang="el-GR" dirty="0" smtClean="0"/>
              <a:t>Πιστικότητα δείγματος</a:t>
            </a:r>
          </a:p>
          <a:p>
            <a:pPr lvl="1"/>
            <a:r>
              <a:rPr lang="el-GR" dirty="0" smtClean="0"/>
              <a:t>Ερωτηματολόγιο και αναλυτικά στοιχεία στο:</a:t>
            </a:r>
          </a:p>
          <a:p>
            <a:pPr lvl="1">
              <a:buNone/>
            </a:pPr>
            <a:r>
              <a:rPr lang="el-GR" dirty="0" smtClean="0"/>
              <a:t>	</a:t>
            </a:r>
            <a:r>
              <a:rPr lang="en-GB" i="1" dirty="0" smtClean="0"/>
              <a:t>www.friendsofparos.com</a:t>
            </a:r>
            <a:endParaRPr lang="el-GR" i="1"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Χώρα μόνιμης κατοικίας</a:t>
            </a:r>
            <a:endParaRPr lang="en-GB" dirty="0"/>
          </a:p>
        </p:txBody>
      </p:sp>
      <p:sp>
        <p:nvSpPr>
          <p:cNvPr id="3" name="Content Placeholder 2"/>
          <p:cNvSpPr>
            <a:spLocks noGrp="1"/>
          </p:cNvSpPr>
          <p:nvPr>
            <p:ph idx="1"/>
          </p:nvPr>
        </p:nvSpPr>
        <p:spPr/>
        <p:txBody>
          <a:bodyPr/>
          <a:lstStyle/>
          <a:p>
            <a:pPr>
              <a:buNone/>
            </a:pPr>
            <a:endParaRPr lang="el-GR" dirty="0" smtClean="0"/>
          </a:p>
          <a:p>
            <a:pPr lvl="1"/>
            <a:r>
              <a:rPr lang="el-GR" dirty="0" smtClean="0"/>
              <a:t>36% Ελλάδα</a:t>
            </a:r>
          </a:p>
          <a:p>
            <a:pPr lvl="1"/>
            <a:r>
              <a:rPr lang="el-GR" dirty="0" smtClean="0"/>
              <a:t>16% Γερμανία/ Αυστρία/ Ελβετία</a:t>
            </a:r>
          </a:p>
          <a:p>
            <a:pPr lvl="1"/>
            <a:r>
              <a:rPr lang="el-GR" dirty="0" smtClean="0"/>
              <a:t>12% Ιταλία</a:t>
            </a:r>
          </a:p>
          <a:p>
            <a:pPr lvl="1"/>
            <a:r>
              <a:rPr lang="el-GR" dirty="0" smtClean="0"/>
              <a:t>10% Γαλλία</a:t>
            </a:r>
          </a:p>
          <a:p>
            <a:pPr lvl="1"/>
            <a:r>
              <a:rPr lang="el-GR" dirty="0" smtClean="0"/>
              <a:t> 9% Ην. Βασίλειο/ Ιρλανδία</a:t>
            </a:r>
          </a:p>
          <a:p>
            <a:pPr lvl="1"/>
            <a:r>
              <a:rPr lang="el-GR" dirty="0" smtClean="0">
                <a:solidFill>
                  <a:schemeClr val="bg2">
                    <a:lumMod val="50000"/>
                  </a:schemeClr>
                </a:solidFill>
              </a:rPr>
              <a:t>17% άλλες χώρες</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Πώς ταξίδεψαν;</a:t>
            </a:r>
            <a:endParaRPr lang="en-GB" dirty="0"/>
          </a:p>
        </p:txBody>
      </p:sp>
      <p:pic>
        <p:nvPicPr>
          <p:cNvPr id="4" name="Content Placeholder 3" descr="ChartExport_Q6_03.12.2012.png"/>
          <p:cNvPicPr>
            <a:picLocks noGrp="1"/>
          </p:cNvPicPr>
          <p:nvPr>
            <p:ph idx="1"/>
          </p:nvPr>
        </p:nvPicPr>
        <p:blipFill>
          <a:blip r:embed="rId2" cstate="print"/>
          <a:stretch>
            <a:fillRect/>
          </a:stretch>
        </p:blipFill>
        <p:spPr>
          <a:xfrm>
            <a:off x="1645709" y="1935163"/>
            <a:ext cx="5852582" cy="4389437"/>
          </a:xfrm>
          <a:prstGeom prst="rect">
            <a:avLst/>
          </a:prstGeom>
          <a:ln w="1905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Πόσο έμειναν;</a:t>
            </a:r>
            <a:endParaRPr lang="en-GB" dirty="0"/>
          </a:p>
        </p:txBody>
      </p:sp>
      <p:pic>
        <p:nvPicPr>
          <p:cNvPr id="4" name="Content Placeholder 3" descr="ChartExport_Q1_03.12.2012.png"/>
          <p:cNvPicPr>
            <a:picLocks noGrp="1"/>
          </p:cNvPicPr>
          <p:nvPr>
            <p:ph idx="1"/>
          </p:nvPr>
        </p:nvPicPr>
        <p:blipFill>
          <a:blip r:embed="rId2" cstate="print"/>
          <a:stretch>
            <a:fillRect/>
          </a:stretch>
        </p:blipFill>
        <p:spPr>
          <a:xfrm>
            <a:off x="1645709" y="1935163"/>
            <a:ext cx="5852582" cy="4389437"/>
          </a:xfrm>
          <a:prstGeom prst="rect">
            <a:avLst/>
          </a:prstGeom>
          <a:ln w="1905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Άλλα στοιχεία</a:t>
            </a:r>
            <a:endParaRPr lang="en-GB" dirty="0"/>
          </a:p>
        </p:txBody>
      </p:sp>
      <p:sp>
        <p:nvSpPr>
          <p:cNvPr id="3" name="Content Placeholder 2"/>
          <p:cNvSpPr>
            <a:spLocks noGrp="1"/>
          </p:cNvSpPr>
          <p:nvPr>
            <p:ph idx="1"/>
          </p:nvPr>
        </p:nvSpPr>
        <p:spPr/>
        <p:txBody>
          <a:bodyPr>
            <a:normAutofit lnSpcReduction="10000"/>
          </a:bodyPr>
          <a:lstStyle/>
          <a:p>
            <a:endParaRPr lang="el-GR" dirty="0" smtClean="0"/>
          </a:p>
          <a:p>
            <a:r>
              <a:rPr lang="el-GR" b="1" dirty="0" smtClean="0"/>
              <a:t>Πού αλλού έμειναν;</a:t>
            </a:r>
          </a:p>
          <a:p>
            <a:pPr lvl="1"/>
            <a:r>
              <a:rPr lang="el-GR" dirty="0" smtClean="0"/>
              <a:t>36% σε άλλα νησιά του Αιγαίου</a:t>
            </a:r>
          </a:p>
          <a:p>
            <a:pPr lvl="1"/>
            <a:r>
              <a:rPr lang="el-GR" dirty="0" smtClean="0"/>
              <a:t>27% στην Αθήνα</a:t>
            </a:r>
          </a:p>
          <a:p>
            <a:pPr lvl="1"/>
            <a:r>
              <a:rPr lang="el-GR" dirty="0" smtClean="0"/>
              <a:t>44% μόνο στην Πάρο</a:t>
            </a:r>
          </a:p>
          <a:p>
            <a:pPr lvl="1"/>
            <a:endParaRPr lang="el-GR" dirty="0" smtClean="0"/>
          </a:p>
          <a:p>
            <a:r>
              <a:rPr lang="el-GR" b="1" dirty="0" smtClean="0"/>
              <a:t>Πόσες φορές έχουν έρθει στην Πάρο;</a:t>
            </a:r>
          </a:p>
          <a:p>
            <a:pPr lvl="1"/>
            <a:r>
              <a:rPr lang="el-GR" dirty="0" smtClean="0"/>
              <a:t>38%  1</a:t>
            </a:r>
            <a:r>
              <a:rPr lang="el-GR" baseline="30000" dirty="0" smtClean="0"/>
              <a:t>η</a:t>
            </a:r>
            <a:r>
              <a:rPr lang="el-GR" dirty="0" smtClean="0"/>
              <a:t> επίσκεψη</a:t>
            </a:r>
          </a:p>
          <a:p>
            <a:pPr lvl="1"/>
            <a:r>
              <a:rPr lang="el-GR" dirty="0" smtClean="0"/>
              <a:t>24%  2</a:t>
            </a:r>
            <a:r>
              <a:rPr lang="el-GR" baseline="30000" dirty="0" smtClean="0"/>
              <a:t>η</a:t>
            </a:r>
            <a:r>
              <a:rPr lang="el-GR" dirty="0" smtClean="0"/>
              <a:t> επίσκεψη</a:t>
            </a:r>
          </a:p>
          <a:p>
            <a:pPr lvl="1"/>
            <a:r>
              <a:rPr lang="el-GR" dirty="0" smtClean="0"/>
              <a:t>38%  πάνω από 2 φορές</a:t>
            </a:r>
          </a:p>
          <a:p>
            <a:pPr lvl="1"/>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Πώς έκαναν την κράτηση;</a:t>
            </a:r>
            <a:endParaRPr lang="en-GB" dirty="0"/>
          </a:p>
        </p:txBody>
      </p:sp>
      <p:pic>
        <p:nvPicPr>
          <p:cNvPr id="4" name="Content Placeholder 3" descr="ChartExport_Q9_03.12.2012.png"/>
          <p:cNvPicPr>
            <a:picLocks noGrp="1"/>
          </p:cNvPicPr>
          <p:nvPr>
            <p:ph idx="1"/>
          </p:nvPr>
        </p:nvPicPr>
        <p:blipFill>
          <a:blip r:embed="rId2" cstate="print"/>
          <a:stretch>
            <a:fillRect/>
          </a:stretch>
        </p:blipFill>
        <p:spPr>
          <a:xfrm>
            <a:off x="1645709" y="1935163"/>
            <a:ext cx="5852582" cy="4389437"/>
          </a:xfrm>
          <a:prstGeom prst="rect">
            <a:avLst/>
          </a:prstGeom>
          <a:ln w="1905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προφίλ των επισκεπτών</a:t>
            </a:r>
            <a:endParaRPr lang="en-GB" dirty="0"/>
          </a:p>
        </p:txBody>
      </p:sp>
      <p:sp>
        <p:nvSpPr>
          <p:cNvPr id="3" name="Content Placeholder 2"/>
          <p:cNvSpPr>
            <a:spLocks noGrp="1"/>
          </p:cNvSpPr>
          <p:nvPr>
            <p:ph idx="1"/>
          </p:nvPr>
        </p:nvSpPr>
        <p:spPr/>
        <p:txBody>
          <a:bodyPr>
            <a:normAutofit/>
          </a:bodyPr>
          <a:lstStyle/>
          <a:p>
            <a:r>
              <a:rPr lang="el-GR" sz="2400" dirty="0" smtClean="0"/>
              <a:t>Ένα σχετικά υψηλό ποσοστό μπορεί να περιγραφεί  ως «υψηλής ποιότητας» ή ως «σχετικά εύποροι» με βάση τις ακόλουθες ενδείξεις:</a:t>
            </a:r>
          </a:p>
          <a:p>
            <a:endParaRPr lang="en-GB" sz="2400" dirty="0" smtClean="0"/>
          </a:p>
          <a:p>
            <a:pPr lvl="1"/>
            <a:r>
              <a:rPr lang="el-GR" sz="2000" dirty="0" smtClean="0"/>
              <a:t>85% ανεξάρτητοι (15% «πακέτο διακοπών»)</a:t>
            </a:r>
          </a:p>
          <a:p>
            <a:pPr lvl="1"/>
            <a:r>
              <a:rPr lang="el-GR" sz="2000" dirty="0" smtClean="0"/>
              <a:t>70% έχουν επισκεφθεί 2+ χώρες τους τελευταίους 12 μήνες για δουλειά ή διακοπές</a:t>
            </a:r>
            <a:endParaRPr lang="en-GB" sz="2000" dirty="0" smtClean="0"/>
          </a:p>
          <a:p>
            <a:pPr lvl="1"/>
            <a:r>
              <a:rPr lang="el-GR" sz="2000" dirty="0" smtClean="0"/>
              <a:t>32% περιγράφεται ως ιδιοκτήτες επιχειρήσεων / διευθυντές / αυτοαπασχολούμενοι</a:t>
            </a:r>
            <a:endParaRPr lang="en-GB" sz="2000" dirty="0" smtClean="0"/>
          </a:p>
          <a:p>
            <a:pPr lvl="1"/>
            <a:r>
              <a:rPr lang="el-GR" sz="2000" dirty="0" smtClean="0"/>
              <a:t>83% χρησιμοποιούν το διαδίκτυο κάθε μέρα και σχεδόν τα 2/3 είχαν ένα φορητό υπολογιστή ή /και «έξυπνο» τηλέφωνο μαζί τους.</a:t>
            </a:r>
            <a:endParaRPr lang="en-GB" sz="2000" dirty="0" smtClean="0"/>
          </a:p>
          <a:p>
            <a:pPr lvl="1"/>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Τί χρησιμοποίησαν/επισκέφθηκαν </a:t>
            </a:r>
            <a:endParaRPr lang="en-GB" dirty="0"/>
          </a:p>
        </p:txBody>
      </p:sp>
      <p:pic>
        <p:nvPicPr>
          <p:cNvPr id="4" name="Content Placeholder 3" descr="ChartExport_Q13_03.12.2012.png"/>
          <p:cNvPicPr>
            <a:picLocks noGrp="1"/>
          </p:cNvPicPr>
          <p:nvPr>
            <p:ph idx="1"/>
          </p:nvPr>
        </p:nvPicPr>
        <p:blipFill>
          <a:blip r:embed="rId2" cstate="print"/>
          <a:stretch>
            <a:fillRect/>
          </a:stretch>
        </p:blipFill>
        <p:spPr>
          <a:xfrm>
            <a:off x="1645709" y="1935163"/>
            <a:ext cx="5852582" cy="4389437"/>
          </a:xfrm>
          <a:prstGeom prst="rect">
            <a:avLst/>
          </a:prstGeom>
          <a:ln w="1905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6319</TotalTime>
  <Words>413</Words>
  <Application>Microsoft Office PowerPoint</Application>
  <PresentationFormat>On-screen Show (4:3)</PresentationFormat>
  <Paragraphs>76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Aharoni</vt:lpstr>
      <vt:lpstr>Arial Black</vt:lpstr>
      <vt:lpstr>Calibri</vt:lpstr>
      <vt:lpstr>Constantia</vt:lpstr>
      <vt:lpstr>Wingdings 2</vt:lpstr>
      <vt:lpstr>Flow</vt:lpstr>
      <vt:lpstr>       ΕΡΕΥΝΑ ΤΟΥΡΙΣΜΟΥ 2012</vt:lpstr>
      <vt:lpstr>Εισαγωγή</vt:lpstr>
      <vt:lpstr>Χώρα μόνιμης κατοικίας</vt:lpstr>
      <vt:lpstr>Πώς ταξίδεψαν;</vt:lpstr>
      <vt:lpstr>Πόσο έμειναν;</vt:lpstr>
      <vt:lpstr>Άλλα στοιχεία</vt:lpstr>
      <vt:lpstr>Πώς έκαναν την κράτηση;</vt:lpstr>
      <vt:lpstr>Το προφίλ των επισκεπτών</vt:lpstr>
      <vt:lpstr>Τί χρησιμοποίησαν/επισκέφθηκαν </vt:lpstr>
      <vt:lpstr>Βαθμός ικανοποίησης</vt:lpstr>
      <vt:lpstr>Γιατί διάλεξαν την Πάρο</vt:lpstr>
      <vt:lpstr>Θα έρθουν άνοιξη/φθινόπωρο; </vt:lpstr>
      <vt:lpstr>...και γιά ποιό λόγο;</vt:lpstr>
      <vt:lpstr>Συμπεράσματα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«ΠΑΡΟΣ 2020»</dc:title>
  <dc:creator>Haris</dc:creator>
  <cp:lastModifiedBy>Nicolas Stephanou</cp:lastModifiedBy>
  <cp:revision>123</cp:revision>
  <dcterms:created xsi:type="dcterms:W3CDTF">2011-07-26T16:07:20Z</dcterms:created>
  <dcterms:modified xsi:type="dcterms:W3CDTF">2016-10-29T22:04:21Z</dcterms:modified>
</cp:coreProperties>
</file>